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1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Įregistruoti ūkio subjektai metų pradžioje</c:v>
                </c:pt>
              </c:strCache>
            </c:strRef>
          </c:tx>
          <c:marker>
            <c:symbol val="none"/>
          </c:marker>
          <c:cat>
            <c:numRef>
              <c:f>Lapas1!$A$2:$A$5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  <c:pt idx="2">
                  <c:v>2018</c:v>
                </c:pt>
              </c:numCache>
            </c:numRef>
          </c:cat>
          <c:val>
            <c:numRef>
              <c:f>Lapas1!$B$2:$B$5</c:f>
              <c:numCache>
                <c:formatCode>General</c:formatCode>
                <c:ptCount val="4"/>
                <c:pt idx="0">
                  <c:v>1520</c:v>
                </c:pt>
                <c:pt idx="1">
                  <c:v>1440</c:v>
                </c:pt>
                <c:pt idx="2">
                  <c:v>1349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8833664"/>
        <c:axId val="377059520"/>
      </c:lineChart>
      <c:catAx>
        <c:axId val="1588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7059520"/>
        <c:crosses val="autoZero"/>
        <c:auto val="1"/>
        <c:lblAlgn val="ctr"/>
        <c:lblOffset val="100"/>
        <c:noMultiLvlLbl val="0"/>
      </c:catAx>
      <c:valAx>
        <c:axId val="3770595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8833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Ūkio subjektų skaičius metų pradžioje</c:v>
                </c:pt>
              </c:strCache>
            </c:strRef>
          </c:tx>
          <c:marker>
            <c:symbol val="none"/>
          </c:marker>
          <c:cat>
            <c:strRef>
              <c:f>Lapas1!$A$2:$A$5</c:f>
              <c:strCache>
                <c:ptCount val="3"/>
                <c:pt idx="0">
                  <c:v>2020 m.</c:v>
                </c:pt>
                <c:pt idx="1">
                  <c:v>2019 m.</c:v>
                </c:pt>
                <c:pt idx="2">
                  <c:v>2018 m.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659</c:v>
                </c:pt>
                <c:pt idx="1">
                  <c:v>640</c:v>
                </c:pt>
                <c:pt idx="2">
                  <c:v>613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4012160"/>
        <c:axId val="383846080"/>
      </c:lineChart>
      <c:catAx>
        <c:axId val="154012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383846080"/>
        <c:crosses val="autoZero"/>
        <c:auto val="1"/>
        <c:lblAlgn val="ctr"/>
        <c:lblOffset val="100"/>
        <c:noMultiLvlLbl val="0"/>
      </c:catAx>
      <c:valAx>
        <c:axId val="3838460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4012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Rajone vyrauja labai mažos ir mažos įmonės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Lapas1!$A$2:$A$5</c:f>
              <c:strCache>
                <c:ptCount val="4"/>
                <c:pt idx="0">
                  <c:v>Nuo 0 iki 9 darbuotojų</c:v>
                </c:pt>
                <c:pt idx="1">
                  <c:v>Nuo 10 iki 19 darbuotojų</c:v>
                </c:pt>
                <c:pt idx="2">
                  <c:v>Nuo 20 iki 49 darbuotojų</c:v>
                </c:pt>
                <c:pt idx="3">
                  <c:v>Nuo 100 iki 999 darbuotojų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0.82499999999999996</c:v>
                </c:pt>
                <c:pt idx="1">
                  <c:v>8.4000000000000005E-2</c:v>
                </c:pt>
                <c:pt idx="2">
                  <c:v>5.6000000000000001E-2</c:v>
                </c:pt>
                <c:pt idx="3">
                  <c:v>1.2E-2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5139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Įregistruotų ūkio subjektų skaičius metų pradžioje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4894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46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Veikiančių ūkio subjektų skaičius metų pradžioje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5370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68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Rajone vyrauja labai mažos ir mažos įmonės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7034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739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219748"/>
              </p:ext>
            </p:extLst>
          </p:nvPr>
        </p:nvGraphicFramePr>
        <p:xfrm>
          <a:off x="0" y="-5676"/>
          <a:ext cx="9144000" cy="6863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8137"/>
                <a:gridCol w="4785863"/>
              </a:tblGrid>
              <a:tr h="937967">
                <a:tc>
                  <a:txBody>
                    <a:bodyPr/>
                    <a:lstStyle/>
                    <a:p>
                      <a:r>
                        <a:rPr lang="lt-LT" smtClean="0"/>
                        <a:t>Veikiančios</a:t>
                      </a:r>
                      <a:r>
                        <a:rPr lang="lt-LT" baseline="0" smtClean="0"/>
                        <a:t> </a:t>
                      </a:r>
                      <a:r>
                        <a:rPr lang="lt-LT" baseline="0" smtClean="0"/>
                        <a:t>įmonės pagal </a:t>
                      </a:r>
                      <a:r>
                        <a:rPr lang="en-GB" dirty="0" err="1" smtClean="0"/>
                        <a:t>ekonomines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veiklos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rūšis</a:t>
                      </a:r>
                      <a:r>
                        <a:rPr lang="lt-LT" dirty="0" smtClean="0"/>
                        <a:t> 2020 m.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659</a:t>
                      </a:r>
                      <a:endParaRPr lang="en-GB" dirty="0"/>
                    </a:p>
                  </a:txBody>
                  <a:tcPr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Žemės ūkis, miškininkystė ir žuvininkystė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Kasyba ir karjerų eksploatavimas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Apdirbamoji</a:t>
                      </a:r>
                      <a:r>
                        <a:rPr lang="en-GB" sz="1200" b="1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gamyba</a:t>
                      </a:r>
                      <a:endParaRPr lang="en-GB" sz="1200" b="1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Elektros, dujų, garo tiekimas ir oro kondicionavimas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8495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Vandens tiekimas, nuotekų valymas, atliekų tvarkymas ir regeneravimas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Statyba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</a:tr>
              <a:tr h="38495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Didmeninė ir mažmeninė prekyba; variklinių transporto priemonių ir motociklų remontas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173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Transportas</a:t>
                      </a:r>
                      <a:r>
                        <a:rPr lang="en-GB" sz="1200" b="1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ir</a:t>
                      </a:r>
                      <a:r>
                        <a:rPr lang="en-GB" sz="1200" b="1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saugojimas</a:t>
                      </a:r>
                      <a:endParaRPr lang="en-GB" sz="1200" b="1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Apgyvendinimo ir maitinimo paslaugų veikla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Informacija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ir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ryšiai</a:t>
                      </a:r>
                      <a:endParaRPr lang="en-GB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Finansinė ir draudimo veikla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Nekilnojamojo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turto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operacijos</a:t>
                      </a:r>
                      <a:endParaRPr lang="en-GB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Profesinė, mokslinė ir techninė veikla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Administracinė ir aptarnavimo veikla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Viešasis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valdymas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ir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gynyba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;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privalomasis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socialinis</a:t>
                      </a:r>
                      <a:r>
                        <a:rPr lang="en-GB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draudimas</a:t>
                      </a:r>
                      <a:endParaRPr lang="en-GB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Švietimas</a:t>
                      </a:r>
                      <a:endParaRPr lang="en-GB" sz="1200" b="0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Žmonių sveikatos priežiūra ir socialinis darbas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Meninė, pramoginė ir poilsio organizavimo veikla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</a:tr>
              <a:tr h="3032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Kita </a:t>
                      </a:r>
                      <a:r>
                        <a:rPr lang="en-GB" sz="1200" b="1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aptarnavimo</a:t>
                      </a:r>
                      <a:r>
                        <a:rPr lang="en-GB" sz="1200" b="1" i="0" u="none" strike="noStrike" dirty="0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656565"/>
                          </a:solidFill>
                          <a:effectLst/>
                          <a:latin typeface="SegoeUI"/>
                        </a:rPr>
                        <a:t>veikla</a:t>
                      </a:r>
                      <a:endParaRPr lang="en-GB" sz="1200" b="1" i="0" u="none" strike="noStrike" dirty="0">
                        <a:solidFill>
                          <a:srgbClr val="656565"/>
                        </a:solidFill>
                        <a:effectLst/>
                        <a:latin typeface="Segoe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b="0" i="0" u="none" strike="noStrike" dirty="0">
                          <a:solidFill>
                            <a:srgbClr val="1C1C1C"/>
                          </a:solidFill>
                          <a:effectLst/>
                          <a:latin typeface="SegoeUI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39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2853</TotalTime>
  <Words>144</Words>
  <Application>Microsoft Office PowerPoint</Application>
  <PresentationFormat>Demonstracija ekrane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5" baseType="lpstr">
      <vt:lpstr>Default Design</vt:lpstr>
      <vt:lpstr>Įregistruotų ūkio subjektų skaičius metų pradžioje</vt:lpstr>
      <vt:lpstr>Veikiančių ūkio subjektų skaičius metų pradžioje</vt:lpstr>
      <vt:lpstr>Rajone vyrauja labai mažos ir mažos įmonės</vt:lpstr>
      <vt:lpstr>PowerPoint pristatymas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148</cp:revision>
  <dcterms:created xsi:type="dcterms:W3CDTF">2005-04-29T11:00:01Z</dcterms:created>
  <dcterms:modified xsi:type="dcterms:W3CDTF">2020-02-06T07:13:44Z</dcterms:modified>
</cp:coreProperties>
</file>